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85" r:id="rId2"/>
    <p:sldId id="271" r:id="rId3"/>
    <p:sldId id="295" r:id="rId4"/>
    <p:sldId id="258" r:id="rId5"/>
    <p:sldId id="260" r:id="rId6"/>
    <p:sldId id="290" r:id="rId7"/>
    <p:sldId id="263" r:id="rId8"/>
    <p:sldId id="286" r:id="rId9"/>
    <p:sldId id="300" r:id="rId10"/>
    <p:sldId id="301" r:id="rId11"/>
    <p:sldId id="261" r:id="rId12"/>
    <p:sldId id="266" r:id="rId13"/>
    <p:sldId id="267" r:id="rId14"/>
    <p:sldId id="272" r:id="rId15"/>
    <p:sldId id="287" r:id="rId16"/>
    <p:sldId id="289" r:id="rId17"/>
    <p:sldId id="288" r:id="rId18"/>
    <p:sldId id="269" r:id="rId19"/>
    <p:sldId id="296" r:id="rId20"/>
    <p:sldId id="297" r:id="rId21"/>
    <p:sldId id="298" r:id="rId22"/>
    <p:sldId id="299" r:id="rId23"/>
    <p:sldId id="294" r:id="rId24"/>
    <p:sldId id="262" r:id="rId25"/>
    <p:sldId id="264" r:id="rId26"/>
    <p:sldId id="292" r:id="rId27"/>
    <p:sldId id="293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106" d="100"/>
          <a:sy n="106" d="100"/>
        </p:scale>
        <p:origin x="17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7E7BF-C3FC-4121-B438-EB281CCA5FAD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DD60A-BDD8-4EA3-8921-19BA8D1FB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146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05C55-A988-4F80-9E33-F2D5271AAE29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49397-871E-492A-B2F8-61B419154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05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2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29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21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82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85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1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A26688E-39DF-41E8-87C6-D6392C7D68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48BB9E4-DF8C-45C7-9E0F-31B940A02BF4}" type="datetimeFigureOut">
              <a:rPr lang="en-US" smtClean="0"/>
              <a:pPr/>
              <a:t>9/28/2024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f.org/external/np/exr/ib/2008/053008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nida365-my.sharepoint.com/:u:/g/personal/peerayuth_c_nida_ac_th/EYaBCKVxvMVKtWGHmWwMAnkBld-YZ0yB09-rNNEFteMgjA?e=AzPhXG" TargetMode="External"/><Relationship Id="rId2" Type="http://schemas.openxmlformats.org/officeDocument/2006/relationships/hyperlink" Target="https://library.nida.ac.th/2015/index.php/th/service/inlibrary/inlibrary/announcement/391-endnote20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Bibliographic</a:t>
            </a:r>
            <a:br>
              <a:rPr lang="en-US" dirty="0"/>
            </a:br>
            <a:r>
              <a:rPr lang="en-US" dirty="0"/>
              <a:t>Citation and Referencing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Research Methods in Management</a:t>
            </a:r>
          </a:p>
        </p:txBody>
      </p:sp>
    </p:spTree>
    <p:extLst>
      <p:ext uri="{BB962C8B-B14F-4D97-AF65-F5344CB8AC3E}">
        <p14:creationId xmlns:p14="http://schemas.microsoft.com/office/powerpoint/2010/main" val="1234826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606E34F-47D1-4DF0-9316-D605DD6B7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63" y="1169475"/>
            <a:ext cx="8379164" cy="4804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F575BE-04F2-46F4-9D7B-DF3A7450D069}"/>
              </a:ext>
            </a:extLst>
          </p:cNvPr>
          <p:cNvSpPr/>
          <p:nvPr/>
        </p:nvSpPr>
        <p:spPr>
          <a:xfrm>
            <a:off x="2502751" y="2831038"/>
            <a:ext cx="2655406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Author’s full name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5A5B41-EDD4-4BF2-8213-54C7D9B9200E}"/>
              </a:ext>
            </a:extLst>
          </p:cNvPr>
          <p:cNvSpPr/>
          <p:nvPr/>
        </p:nvSpPr>
        <p:spPr>
          <a:xfrm>
            <a:off x="3416523" y="5137177"/>
            <a:ext cx="1568374" cy="646331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Page range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D241E9-A3F9-4040-8F26-AB42EA99DA33}"/>
              </a:ext>
            </a:extLst>
          </p:cNvPr>
          <p:cNvSpPr/>
          <p:nvPr/>
        </p:nvSpPr>
        <p:spPr>
          <a:xfrm>
            <a:off x="2915816" y="5975257"/>
            <a:ext cx="1749739" cy="646331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Year of publication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FD0BDD-2816-4AD4-B54C-3E791C5C5B71}"/>
              </a:ext>
            </a:extLst>
          </p:cNvPr>
          <p:cNvSpPr/>
          <p:nvPr/>
        </p:nvSpPr>
        <p:spPr>
          <a:xfrm>
            <a:off x="5904133" y="2941145"/>
            <a:ext cx="2281559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Title of the paper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36C4E-29C1-431F-8A3B-7E6240741274}"/>
              </a:ext>
            </a:extLst>
          </p:cNvPr>
          <p:cNvSpPr/>
          <p:nvPr/>
        </p:nvSpPr>
        <p:spPr>
          <a:xfrm>
            <a:off x="179512" y="6011822"/>
            <a:ext cx="2655406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Volume and Issue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2E6C6C-52DD-4B2D-8D8D-E6783BE810A6}"/>
              </a:ext>
            </a:extLst>
          </p:cNvPr>
          <p:cNvSpPr/>
          <p:nvPr/>
        </p:nvSpPr>
        <p:spPr>
          <a:xfrm>
            <a:off x="2336403" y="3932361"/>
            <a:ext cx="1080120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 algn="ctr"/>
            <a:r>
              <a:rPr lang="en-US" dirty="0">
                <a:solidFill>
                  <a:schemeClr val="bg1"/>
                </a:solidFill>
              </a:rPr>
              <a:t>Doi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9F971-422F-42FA-B451-8CD3D8F1727F}"/>
              </a:ext>
            </a:extLst>
          </p:cNvPr>
          <p:cNvSpPr/>
          <p:nvPr/>
        </p:nvSpPr>
        <p:spPr>
          <a:xfrm>
            <a:off x="6323417" y="2017307"/>
            <a:ext cx="2032522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Journal name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930010-C8BE-41AF-B43E-D71E25D59A70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1763688" y="3015704"/>
            <a:ext cx="739063" cy="931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99DC5F6-AE53-485B-BB8A-784FEB915A3E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1757849" y="3785447"/>
            <a:ext cx="578554" cy="3315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FAFFD75-35D4-46A9-9A75-E4C9283513E5}"/>
              </a:ext>
            </a:extLst>
          </p:cNvPr>
          <p:cNvCxnSpPr>
            <a:cxnSpLocks/>
          </p:cNvCxnSpPr>
          <p:nvPr/>
        </p:nvCxnSpPr>
        <p:spPr>
          <a:xfrm flipH="1" flipV="1">
            <a:off x="5436096" y="2636912"/>
            <a:ext cx="468039" cy="3493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593E0C-C146-4380-BBC5-9A6294FEFB1E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5158157" y="1985931"/>
            <a:ext cx="1165260" cy="2160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499C069-9A04-4C1B-989D-4587D59BFF0C}"/>
              </a:ext>
            </a:extLst>
          </p:cNvPr>
          <p:cNvCxnSpPr>
            <a:cxnSpLocks/>
          </p:cNvCxnSpPr>
          <p:nvPr/>
        </p:nvCxnSpPr>
        <p:spPr>
          <a:xfrm flipH="1" flipV="1">
            <a:off x="3081924" y="4948425"/>
            <a:ext cx="334599" cy="2304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4C4C5A-E821-4A5F-A999-B73F764B0AD3}"/>
              </a:ext>
            </a:extLst>
          </p:cNvPr>
          <p:cNvCxnSpPr>
            <a:cxnSpLocks/>
          </p:cNvCxnSpPr>
          <p:nvPr/>
        </p:nvCxnSpPr>
        <p:spPr>
          <a:xfrm flipH="1" flipV="1">
            <a:off x="1403649" y="5035886"/>
            <a:ext cx="55759" cy="9759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1ECC1B-DFE3-492E-A97D-157E05645B45}"/>
              </a:ext>
            </a:extLst>
          </p:cNvPr>
          <p:cNvCxnSpPr>
            <a:cxnSpLocks/>
          </p:cNvCxnSpPr>
          <p:nvPr/>
        </p:nvCxnSpPr>
        <p:spPr>
          <a:xfrm flipH="1" flipV="1">
            <a:off x="2834918" y="5180599"/>
            <a:ext cx="415497" cy="79293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09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Entry in the list of “References”</a:t>
            </a:r>
          </a:p>
          <a:p>
            <a:pPr lvl="1"/>
            <a:r>
              <a:rPr lang="en-US" sz="2600" b="1" dirty="0">
                <a:solidFill>
                  <a:srgbClr val="0033CC"/>
                </a:solidFill>
              </a:rPr>
              <a:t>Last name of the Author, Initials of first name and middle name </a:t>
            </a:r>
            <a:r>
              <a:rPr lang="en-US" sz="2600" b="1" dirty="0">
                <a:solidFill>
                  <a:srgbClr val="C00000"/>
                </a:solidFill>
              </a:rPr>
              <a:t>(</a:t>
            </a:r>
            <a:r>
              <a:rPr lang="en-US" sz="2400" b="1" dirty="0">
                <a:solidFill>
                  <a:srgbClr val="C00000"/>
                </a:solidFill>
              </a:rPr>
              <a:t>publication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600" b="1" dirty="0">
                <a:solidFill>
                  <a:srgbClr val="C00000"/>
                </a:solidFill>
              </a:rPr>
              <a:t>year)</a:t>
            </a:r>
            <a:r>
              <a:rPr lang="en-US" sz="2600" b="1" dirty="0"/>
              <a:t>. Name of the article. </a:t>
            </a:r>
            <a:r>
              <a:rPr lang="en-US" sz="2600" b="1" i="1" dirty="0">
                <a:solidFill>
                  <a:schemeClr val="bg1">
                    <a:lumMod val="65000"/>
                  </a:schemeClr>
                </a:solidFill>
              </a:rPr>
              <a:t>Journal name</a:t>
            </a:r>
            <a:r>
              <a:rPr lang="en-US" sz="2600" b="1" dirty="0"/>
              <a:t>, </a:t>
            </a:r>
            <a:r>
              <a:rPr lang="en-US" sz="2600" b="1" i="1" dirty="0"/>
              <a:t>Volume</a:t>
            </a:r>
            <a:r>
              <a:rPr lang="en-US" sz="2600" b="1" dirty="0"/>
              <a:t>(Issue or Number), </a:t>
            </a:r>
            <a:r>
              <a:rPr lang="en-US" sz="2600" b="1" dirty="0">
                <a:solidFill>
                  <a:srgbClr val="0033CC"/>
                </a:solidFill>
              </a:rPr>
              <a:t>page range</a:t>
            </a:r>
            <a:r>
              <a:rPr lang="en-US" sz="2600" b="1" dirty="0"/>
              <a:t>. </a:t>
            </a:r>
            <a:r>
              <a:rPr lang="en-US" sz="2600" b="1" dirty="0" err="1"/>
              <a:t>doi</a:t>
            </a:r>
            <a:r>
              <a:rPr lang="en-US" sz="2600" b="1" dirty="0"/>
              <a:t>.</a:t>
            </a:r>
          </a:p>
          <a:p>
            <a:pPr lvl="1"/>
            <a:endParaRPr lang="en-US" sz="2600" b="1" dirty="0"/>
          </a:p>
          <a:p>
            <a:r>
              <a:rPr lang="en-US" sz="2800" b="1" dirty="0"/>
              <a:t>Example:</a:t>
            </a:r>
          </a:p>
          <a:p>
            <a:pPr lvl="1"/>
            <a:r>
              <a:rPr lang="en-US" sz="2400" dirty="0">
                <a:solidFill>
                  <a:srgbClr val="0033CC"/>
                </a:solidFill>
              </a:rPr>
              <a:t>Thomas, D.C.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(2006)</a:t>
            </a:r>
            <a:r>
              <a:rPr lang="en-US" sz="2400" dirty="0"/>
              <a:t>. Domain and Development of Cultural Intelligence: The Importance of Mindfulness. </a:t>
            </a:r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Group &amp; Organization Management</a:t>
            </a:r>
            <a:r>
              <a:rPr lang="en-US" sz="2400" i="1" dirty="0"/>
              <a:t>, 31</a:t>
            </a:r>
            <a:r>
              <a:rPr lang="en-US" sz="2400" dirty="0"/>
              <a:t>(1), </a:t>
            </a:r>
            <a:r>
              <a:rPr lang="en-US" sz="2400" dirty="0">
                <a:solidFill>
                  <a:srgbClr val="0033CC"/>
                </a:solidFill>
              </a:rPr>
              <a:t>78-99</a:t>
            </a:r>
            <a:r>
              <a:rPr lang="en-US" sz="2400" dirty="0"/>
              <a:t>. https://doi.org/10.1177/1059601105275266</a:t>
            </a:r>
          </a:p>
        </p:txBody>
      </p:sp>
    </p:spTree>
    <p:extLst>
      <p:ext uri="{BB962C8B-B14F-4D97-AF65-F5344CB8AC3E}">
        <p14:creationId xmlns:p14="http://schemas.microsoft.com/office/powerpoint/2010/main" val="29220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In-text “Citation” – 2 authors</a:t>
            </a:r>
          </a:p>
          <a:p>
            <a:pPr lvl="1"/>
            <a:r>
              <a:rPr lang="en-US" sz="2800" dirty="0"/>
              <a:t>Miller and </a:t>
            </a:r>
            <a:r>
              <a:rPr lang="en-US" sz="2800" dirty="0" err="1"/>
              <a:t>Shamsie</a:t>
            </a:r>
            <a:r>
              <a:rPr lang="en-US" sz="2800" dirty="0"/>
              <a:t> (1996) suggested that…..</a:t>
            </a:r>
          </a:p>
          <a:p>
            <a:pPr marL="411480" lvl="1" indent="0">
              <a:buNone/>
            </a:pPr>
            <a:r>
              <a:rPr lang="en-US" sz="2800" dirty="0"/>
              <a:t>				</a:t>
            </a:r>
            <a:r>
              <a:rPr lang="en-US" sz="2800" b="1" dirty="0"/>
              <a:t>or</a:t>
            </a:r>
          </a:p>
          <a:p>
            <a:pPr lvl="1"/>
            <a:r>
              <a:rPr lang="en-US" sz="2800" dirty="0"/>
              <a:t>(Miller &amp; </a:t>
            </a:r>
            <a:r>
              <a:rPr lang="en-US" sz="2800" dirty="0" err="1"/>
              <a:t>Shamsie</a:t>
            </a:r>
            <a:r>
              <a:rPr lang="en-US" sz="2800" dirty="0"/>
              <a:t>, 1996)</a:t>
            </a:r>
            <a:endParaRPr lang="en-US" sz="2600" dirty="0"/>
          </a:p>
          <a:p>
            <a:pPr marL="411480" lvl="1" indent="0">
              <a:buNone/>
            </a:pPr>
            <a:endParaRPr lang="en-US" sz="2800" dirty="0"/>
          </a:p>
          <a:p>
            <a:r>
              <a:rPr lang="en-US" sz="2800" b="1" dirty="0"/>
              <a:t>Entry in the list of “References”</a:t>
            </a:r>
          </a:p>
          <a:p>
            <a:pPr lvl="1"/>
            <a:r>
              <a:rPr lang="en-US" sz="2400" dirty="0"/>
              <a:t>Miller, D., &amp; </a:t>
            </a:r>
            <a:r>
              <a:rPr lang="en-US" sz="2400" dirty="0" err="1"/>
              <a:t>Shamsie</a:t>
            </a:r>
            <a:r>
              <a:rPr lang="en-US" sz="2400" dirty="0"/>
              <a:t>, J. (1996). The Resource-Based View of the Firm in Two Environments: The Hollywood Film Studios from 1936 to 1965. </a:t>
            </a:r>
            <a:r>
              <a:rPr lang="en-US" sz="2400" i="1" dirty="0"/>
              <a:t>The Academy of Management Journal, 39</a:t>
            </a:r>
            <a:r>
              <a:rPr lang="en-US" sz="2400" dirty="0"/>
              <a:t>(3), 519-543. https://doi.org/10.2307/256654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0818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/>
              <a:t>In-text “Citation” – more than 2 authors</a:t>
            </a:r>
          </a:p>
          <a:p>
            <a:pPr lvl="1"/>
            <a:r>
              <a:rPr lang="en-US" sz="2800" dirty="0"/>
              <a:t>Mayer, Davis, and </a:t>
            </a:r>
            <a:r>
              <a:rPr lang="en-US" sz="2800" dirty="0" err="1"/>
              <a:t>Schoorman</a:t>
            </a:r>
            <a:r>
              <a:rPr lang="en-US" sz="2800" dirty="0"/>
              <a:t> (1995) suggested that</a:t>
            </a:r>
          </a:p>
          <a:p>
            <a:pPr marL="411480" lvl="1" indent="0">
              <a:buNone/>
            </a:pPr>
            <a:r>
              <a:rPr lang="en-US" sz="2800" dirty="0"/>
              <a:t>				</a:t>
            </a:r>
            <a:r>
              <a:rPr lang="en-US" sz="2800" b="1" dirty="0"/>
              <a:t>or</a:t>
            </a:r>
          </a:p>
          <a:p>
            <a:pPr lvl="1"/>
            <a:r>
              <a:rPr lang="en-US" sz="2800" dirty="0"/>
              <a:t>(Mayer, Davis, &amp; </a:t>
            </a:r>
            <a:r>
              <a:rPr lang="en-US" sz="2800" dirty="0" err="1"/>
              <a:t>Schoorman</a:t>
            </a:r>
            <a:r>
              <a:rPr lang="en-US" sz="2800" dirty="0"/>
              <a:t>, 1995)</a:t>
            </a:r>
            <a:endParaRPr lang="en-US" sz="2600" dirty="0"/>
          </a:p>
          <a:p>
            <a:pPr marL="411480" lvl="1" indent="0">
              <a:buNone/>
            </a:pPr>
            <a:endParaRPr lang="en-US" sz="2800" b="1" dirty="0"/>
          </a:p>
          <a:p>
            <a:pPr marL="411480" lvl="1" indent="0">
              <a:buNone/>
            </a:pPr>
            <a:r>
              <a:rPr lang="en-US" sz="2800" b="1" dirty="0">
                <a:solidFill>
                  <a:srgbClr val="0033CC"/>
                </a:solidFill>
              </a:rPr>
              <a:t>….</a:t>
            </a:r>
            <a:r>
              <a:rPr lang="en-US" sz="2800" dirty="0">
                <a:solidFill>
                  <a:srgbClr val="0033CC"/>
                </a:solidFill>
              </a:rPr>
              <a:t>or include only the last name of the first author followed by "</a:t>
            </a:r>
            <a:r>
              <a:rPr lang="en-US" sz="2800" i="1" dirty="0">
                <a:solidFill>
                  <a:srgbClr val="0033CC"/>
                </a:solidFill>
              </a:rPr>
              <a:t>et al.</a:t>
            </a:r>
            <a:r>
              <a:rPr lang="en-US" sz="2800" dirty="0">
                <a:solidFill>
                  <a:srgbClr val="0033CC"/>
                </a:solidFill>
              </a:rPr>
              <a:t>" (Latin for "and others")</a:t>
            </a:r>
          </a:p>
          <a:p>
            <a:pPr marL="411480" lvl="1" indent="0">
              <a:buNone/>
            </a:pPr>
            <a:endParaRPr lang="en-US" sz="2800" b="1" dirty="0"/>
          </a:p>
          <a:p>
            <a:pPr lvl="1"/>
            <a:r>
              <a:rPr lang="en-US" sz="2800" dirty="0"/>
              <a:t>Mayer </a:t>
            </a:r>
            <a:r>
              <a:rPr lang="en-US" sz="2800" i="1" dirty="0"/>
              <a:t>et al.</a:t>
            </a:r>
            <a:r>
              <a:rPr lang="en-US" sz="2800" dirty="0"/>
              <a:t> (1995)              (Mayer </a:t>
            </a:r>
            <a:r>
              <a:rPr lang="en-US" sz="2800" i="1" dirty="0"/>
              <a:t>et al.</a:t>
            </a:r>
            <a:r>
              <a:rPr lang="en-US" sz="2800" dirty="0"/>
              <a:t>, 1995)</a:t>
            </a:r>
            <a:endParaRPr lang="en-US" sz="2600" dirty="0"/>
          </a:p>
          <a:p>
            <a:pPr marL="411480" lvl="1" indent="0">
              <a:buNone/>
            </a:pPr>
            <a:endParaRPr lang="en-US" sz="2800" dirty="0"/>
          </a:p>
          <a:p>
            <a:r>
              <a:rPr lang="en-US" sz="2800" b="1" dirty="0"/>
              <a:t>Entry in the list of “References”</a:t>
            </a:r>
          </a:p>
          <a:p>
            <a:pPr lvl="1"/>
            <a:r>
              <a:rPr lang="en-US" sz="2800" dirty="0"/>
              <a:t>Mayer, R.C., Davis, J.H., &amp; </a:t>
            </a:r>
            <a:r>
              <a:rPr lang="en-US" sz="2800" dirty="0" err="1"/>
              <a:t>Schoorman</a:t>
            </a:r>
            <a:r>
              <a:rPr lang="en-US" sz="2800" dirty="0"/>
              <a:t>, F. D. (1995). An Integrative Model of Organizational Trust. </a:t>
            </a:r>
            <a:r>
              <a:rPr lang="en-US" sz="2800" i="1" dirty="0"/>
              <a:t>The Academy of Management Review, 20</a:t>
            </a:r>
            <a:r>
              <a:rPr lang="en-US" sz="2800" dirty="0"/>
              <a:t>(3), 709-734. https://doi.org/10.2307/258792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2997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In-text “Citation” – Citing more than 2 paper</a:t>
            </a:r>
          </a:p>
          <a:p>
            <a:pPr lvl="1"/>
            <a:r>
              <a:rPr lang="en-US" sz="2800" dirty="0"/>
              <a:t>Studies by </a:t>
            </a:r>
            <a:r>
              <a:rPr lang="en-US" sz="2800" dirty="0">
                <a:solidFill>
                  <a:srgbClr val="0033CC"/>
                </a:solidFill>
              </a:rPr>
              <a:t>Mayo et al. (2012)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33CC"/>
                </a:solidFill>
              </a:rPr>
              <a:t>Sloan (2012)</a:t>
            </a:r>
            <a:r>
              <a:rPr lang="en-US" sz="2800" dirty="0"/>
              <a:t> found that supervisor support and coworker support enhance psychological wellbeing and performance of employees.</a:t>
            </a:r>
          </a:p>
          <a:p>
            <a:pPr marL="411480" lvl="1" indent="0" algn="ctr">
              <a:buNone/>
            </a:pPr>
            <a:r>
              <a:rPr lang="en-US" sz="2800" b="1" dirty="0">
                <a:solidFill>
                  <a:srgbClr val="0033CC"/>
                </a:solidFill>
              </a:rPr>
              <a:t>OR</a:t>
            </a:r>
          </a:p>
          <a:p>
            <a:pPr lvl="1"/>
            <a:r>
              <a:rPr lang="en-US" sz="2800" dirty="0"/>
              <a:t>Studies found that supervisor support and coworker support enhance psychological wellbeing and performance of employees </a:t>
            </a:r>
            <a:r>
              <a:rPr lang="en-US" sz="2800" dirty="0">
                <a:solidFill>
                  <a:srgbClr val="0033CC"/>
                </a:solidFill>
              </a:rPr>
              <a:t>(Mayo et al., 2012; Sloan, 2012)</a:t>
            </a:r>
            <a:r>
              <a:rPr lang="en-US" sz="2800" dirty="0"/>
              <a:t>.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5127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Books</a:t>
            </a:r>
          </a:p>
          <a:p>
            <a:pPr lvl="1"/>
            <a:r>
              <a:rPr lang="en-US" sz="2600" b="1" dirty="0">
                <a:solidFill>
                  <a:srgbClr val="0033CC"/>
                </a:solidFill>
              </a:rPr>
              <a:t>Last name of the Author, Initials of first name and middle name </a:t>
            </a:r>
            <a:r>
              <a:rPr lang="en-US" sz="2600" b="1" dirty="0">
                <a:solidFill>
                  <a:srgbClr val="C00000"/>
                </a:solidFill>
              </a:rPr>
              <a:t>(</a:t>
            </a:r>
            <a:r>
              <a:rPr lang="en-US" sz="2400" b="1" dirty="0">
                <a:solidFill>
                  <a:srgbClr val="C00000"/>
                </a:solidFill>
              </a:rPr>
              <a:t>publication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600" b="1" dirty="0">
                <a:solidFill>
                  <a:srgbClr val="C00000"/>
                </a:solidFill>
              </a:rPr>
              <a:t>year)</a:t>
            </a:r>
            <a:r>
              <a:rPr lang="en-US" sz="2600" b="1" dirty="0"/>
              <a:t>. Title of book. </a:t>
            </a:r>
            <a:r>
              <a:rPr lang="en-US" sz="2600" b="1" dirty="0">
                <a:solidFill>
                  <a:srgbClr val="002060"/>
                </a:solidFill>
              </a:rPr>
              <a:t>Name of the Publisher</a:t>
            </a:r>
            <a:r>
              <a:rPr lang="en-US" sz="2600" b="1" dirty="0"/>
              <a:t>.</a:t>
            </a:r>
            <a:endParaRPr lang="en-US" sz="26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Example:</a:t>
            </a:r>
          </a:p>
          <a:p>
            <a:pPr lvl="2"/>
            <a:r>
              <a:rPr lang="en-US" sz="2600" dirty="0">
                <a:solidFill>
                  <a:srgbClr val="0033CC"/>
                </a:solidFill>
              </a:rPr>
              <a:t>Robinson, D. N.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(1992)</a:t>
            </a:r>
            <a:r>
              <a:rPr lang="en-US" sz="2600" dirty="0"/>
              <a:t>. Social discourse and moral judgment. </a:t>
            </a:r>
            <a:r>
              <a:rPr lang="en-US" sz="2600" dirty="0">
                <a:solidFill>
                  <a:srgbClr val="7030A0"/>
                </a:solidFill>
              </a:rPr>
              <a:t>Academic Press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10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607" y="1294865"/>
            <a:ext cx="4235613" cy="40003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547" y="1124744"/>
            <a:ext cx="3034680" cy="4098788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5517232"/>
            <a:ext cx="7620000" cy="2051382"/>
          </a:xfrm>
        </p:spPr>
        <p:txBody>
          <a:bodyPr>
            <a:normAutofit/>
          </a:bodyPr>
          <a:lstStyle/>
          <a:p>
            <a:pPr marL="777240" lvl="2" indent="0">
              <a:buNone/>
            </a:pPr>
            <a:r>
              <a:rPr lang="en-US" sz="2600" dirty="0">
                <a:solidFill>
                  <a:srgbClr val="0033CC"/>
                </a:solidFill>
              </a:rPr>
              <a:t>Andres, L.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(2012)</a:t>
            </a:r>
            <a:r>
              <a:rPr lang="en-US" sz="2600" dirty="0"/>
              <a:t>. Designing &amp; Doing Survey Research. </a:t>
            </a:r>
            <a:r>
              <a:rPr lang="en-US" sz="2600" dirty="0">
                <a:solidFill>
                  <a:srgbClr val="7030A0"/>
                </a:solidFill>
              </a:rPr>
              <a:t>Sage</a:t>
            </a:r>
            <a:r>
              <a:rPr lang="en-US" sz="2600" dirty="0"/>
              <a:t>.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5513365" y="3645024"/>
            <a:ext cx="86409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5496289" y="1294865"/>
            <a:ext cx="86409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 rot="8591224">
            <a:off x="198181" y="2200438"/>
            <a:ext cx="86409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4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955"/>
            <a:ext cx="8001000" cy="4869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6312" y="13716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Web page</a:t>
            </a:r>
          </a:p>
        </p:txBody>
      </p:sp>
    </p:spTree>
    <p:extLst>
      <p:ext uri="{BB962C8B-B14F-4D97-AF65-F5344CB8AC3E}">
        <p14:creationId xmlns:p14="http://schemas.microsoft.com/office/powerpoint/2010/main" val="2675881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064896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In-text “Citation” – Web site</a:t>
            </a:r>
          </a:p>
          <a:p>
            <a:pPr lvl="1"/>
            <a:r>
              <a:rPr lang="en-US" sz="2800" dirty="0"/>
              <a:t>International Monetary Fund (2008)</a:t>
            </a:r>
          </a:p>
          <a:p>
            <a:pPr lvl="1"/>
            <a:r>
              <a:rPr lang="en-US" sz="2800" dirty="0"/>
              <a:t>(International Monetary Fund, 2008)</a:t>
            </a:r>
          </a:p>
          <a:p>
            <a:pPr lvl="1"/>
            <a:endParaRPr lang="en-US" sz="2600" dirty="0"/>
          </a:p>
          <a:p>
            <a:r>
              <a:rPr lang="en-US" sz="2800" b="1" dirty="0"/>
              <a:t>Entry in the list of “References”</a:t>
            </a:r>
          </a:p>
          <a:p>
            <a:pPr lvl="1"/>
            <a:r>
              <a:rPr lang="en-US" sz="2400" dirty="0"/>
              <a:t>Contributors' names (Year). </a:t>
            </a:r>
            <a:r>
              <a:rPr lang="en-US" sz="2400" i="1" dirty="0"/>
              <a:t>Title</a:t>
            </a:r>
            <a:r>
              <a:rPr lang="en-US" sz="2400" dirty="0"/>
              <a:t>. http://</a:t>
            </a:r>
          </a:p>
          <a:p>
            <a:pPr lvl="1"/>
            <a:endParaRPr lang="en-US" sz="2400" dirty="0"/>
          </a:p>
          <a:p>
            <a:pPr lvl="1"/>
            <a:r>
              <a:rPr lang="en-US" dirty="0"/>
              <a:t>International Monetary Fund (2008). </a:t>
            </a:r>
            <a:r>
              <a:rPr lang="en-US" i="1" dirty="0"/>
              <a:t>Globalization: A Brief Overview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http://www.imf.org/external/np/exr/ib/2008/053008.htm</a:t>
            </a:r>
            <a:endParaRPr lang="en-US" dirty="0"/>
          </a:p>
          <a:p>
            <a:pPr lvl="1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233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51054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800" b="1" dirty="0"/>
              <a:t>Listing the “References”</a:t>
            </a:r>
          </a:p>
          <a:p>
            <a:r>
              <a:rPr lang="en-US" sz="2400" dirty="0"/>
              <a:t>References must be listed in the alphabetical order (A-Z)</a:t>
            </a:r>
          </a:p>
          <a:p>
            <a:r>
              <a:rPr lang="en-US" sz="2400" dirty="0"/>
              <a:t>Use “Hanging indent” style (0.5 inch)</a:t>
            </a:r>
          </a:p>
          <a:p>
            <a:endParaRPr lang="en-US" sz="2400" dirty="0"/>
          </a:p>
          <a:p>
            <a:pPr marL="114300" indent="0">
              <a:buNone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Ayoko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B., Ang Andrew, A., &amp; Parry, K. (2017). Organizational crisis:  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emotions and contradictions in managing internal stakeholders. 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Conflict Management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(5), 617-643.  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https://doi.org/10.1108/IJCMA-05-2016-0039 </a:t>
            </a:r>
          </a:p>
          <a:p>
            <a:pPr marL="114300" indent="0">
              <a:buNone/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Knight, M. (2020). Pandemic Communication: A New Challenge for Higher 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Education.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and Professional Communication Quarterly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83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131-132. https://doi.org/10.1177/2329490620925418 </a:t>
            </a:r>
          </a:p>
          <a:p>
            <a:pPr marL="114300" indent="0">
              <a:buNone/>
            </a:pP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Smimou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(2020). Corporate culture, ethical stimulus, and managerial </a:t>
            </a:r>
            <a:b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momentum: Theory and evidence.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Ethics: A European </a:t>
            </a:r>
            <a:b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Review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360-387. https://doi.org/10.1111/beer.12258 </a:t>
            </a:r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86E17B-7C72-417D-AEF1-72DE2CD5A791}"/>
              </a:ext>
            </a:extLst>
          </p:cNvPr>
          <p:cNvSpPr/>
          <p:nvPr/>
        </p:nvSpPr>
        <p:spPr>
          <a:xfrm>
            <a:off x="35496" y="2996952"/>
            <a:ext cx="52610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E40998-00F8-4765-A825-21D48692DA5B}"/>
              </a:ext>
            </a:extLst>
          </p:cNvPr>
          <p:cNvSpPr/>
          <p:nvPr/>
        </p:nvSpPr>
        <p:spPr>
          <a:xfrm>
            <a:off x="85582" y="6081942"/>
            <a:ext cx="4539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Z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1E0DA78-1480-456F-BE72-B5A0BB003428}"/>
              </a:ext>
            </a:extLst>
          </p:cNvPr>
          <p:cNvCxnSpPr>
            <a:stCxn id="4" idx="2"/>
          </p:cNvCxnSpPr>
          <p:nvPr/>
        </p:nvCxnSpPr>
        <p:spPr>
          <a:xfrm>
            <a:off x="298549" y="3766393"/>
            <a:ext cx="0" cy="247091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ight Brace 9">
            <a:extLst>
              <a:ext uri="{FF2B5EF4-FFF2-40B4-BE49-F238E27FC236}">
                <a16:creationId xmlns:a16="http://schemas.microsoft.com/office/drawing/2014/main" id="{A005D8ED-1850-4728-BF1C-6A2A4742E20F}"/>
              </a:ext>
            </a:extLst>
          </p:cNvPr>
          <p:cNvSpPr/>
          <p:nvPr/>
        </p:nvSpPr>
        <p:spPr>
          <a:xfrm rot="5400000">
            <a:off x="867152" y="3569411"/>
            <a:ext cx="157050" cy="551018"/>
          </a:xfrm>
          <a:prstGeom prst="rightBrac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908E40-35DC-4330-B6FE-A3AD3F13F87B}"/>
              </a:ext>
            </a:extLst>
          </p:cNvPr>
          <p:cNvSpPr txBox="1"/>
          <p:nvPr/>
        </p:nvSpPr>
        <p:spPr>
          <a:xfrm>
            <a:off x="566406" y="3915433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0.5 inch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C1F64641-B4BE-4DD6-B5A5-F8DCE9AE6987}"/>
              </a:ext>
            </a:extLst>
          </p:cNvPr>
          <p:cNvSpPr/>
          <p:nvPr/>
        </p:nvSpPr>
        <p:spPr>
          <a:xfrm rot="5400000">
            <a:off x="840298" y="4889975"/>
            <a:ext cx="157050" cy="551018"/>
          </a:xfrm>
          <a:prstGeom prst="rightBrac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C7480D1-2F59-4455-9A86-F633DC9CEE6A}"/>
              </a:ext>
            </a:extLst>
          </p:cNvPr>
          <p:cNvSpPr txBox="1"/>
          <p:nvPr/>
        </p:nvSpPr>
        <p:spPr>
          <a:xfrm>
            <a:off x="539552" y="5235997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0.5 inch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86D84EAD-5CB8-4331-B665-349486750634}"/>
              </a:ext>
            </a:extLst>
          </p:cNvPr>
          <p:cNvSpPr/>
          <p:nvPr/>
        </p:nvSpPr>
        <p:spPr>
          <a:xfrm rot="5400000">
            <a:off x="882731" y="6050169"/>
            <a:ext cx="157050" cy="551018"/>
          </a:xfrm>
          <a:prstGeom prst="rightBrac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731F19-D52C-4EF7-BA95-294FECE87402}"/>
              </a:ext>
            </a:extLst>
          </p:cNvPr>
          <p:cNvSpPr txBox="1"/>
          <p:nvPr/>
        </p:nvSpPr>
        <p:spPr>
          <a:xfrm>
            <a:off x="581985" y="6396191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0.5 inch</a:t>
            </a:r>
          </a:p>
        </p:txBody>
      </p:sp>
    </p:spTree>
    <p:extLst>
      <p:ext uri="{BB962C8B-B14F-4D97-AF65-F5344CB8AC3E}">
        <p14:creationId xmlns:p14="http://schemas.microsoft.com/office/powerpoint/2010/main" val="358154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5" grpId="0" animBg="1"/>
      <p:bldP spid="16" grpId="0"/>
      <p:bldP spid="1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153400" cy="5410200"/>
          </a:xfrm>
        </p:spPr>
        <p:txBody>
          <a:bodyPr>
            <a:normAutofit/>
          </a:bodyPr>
          <a:lstStyle/>
          <a:p>
            <a:r>
              <a:rPr lang="en-US" sz="2800" dirty="0"/>
              <a:t>Academic Integrity means that you give complete and fair credit to the sources of the ideas you incorporate in your paper.</a:t>
            </a:r>
          </a:p>
          <a:p>
            <a:endParaRPr lang="en-US" sz="3200" dirty="0"/>
          </a:p>
          <a:p>
            <a:r>
              <a:rPr lang="en-US" sz="3200" dirty="0"/>
              <a:t>Plagiarism</a:t>
            </a:r>
          </a:p>
          <a:p>
            <a:pPr lvl="1"/>
            <a:r>
              <a:rPr lang="en-US" sz="2800" dirty="0"/>
              <a:t>Plagiarism is a Latin word means “to kidnap”</a:t>
            </a:r>
          </a:p>
          <a:p>
            <a:pPr lvl="1"/>
            <a:r>
              <a:rPr lang="en-US" sz="2800" dirty="0"/>
              <a:t>For example:</a:t>
            </a:r>
          </a:p>
          <a:p>
            <a:pPr lvl="2"/>
            <a:r>
              <a:rPr lang="en-US" sz="2600" dirty="0"/>
              <a:t>Copy another author’s sentence word-by-word and presenting them as yours.</a:t>
            </a:r>
          </a:p>
          <a:p>
            <a:pPr lvl="2"/>
            <a:r>
              <a:rPr lang="en-US" sz="2600" dirty="0"/>
              <a:t>Present another person’s ideas or logical arguments as yours without citing the source.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128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A477E5A-4854-43B2-8294-B8B3605B9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Setting “Hanging indent” style in MS-Word.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D863D5-4373-4069-8DF8-F70B59019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231442"/>
            <a:ext cx="3245333" cy="40250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FF34102-853D-4B37-B1DD-300F6C6E2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2995" y="2708920"/>
            <a:ext cx="1512803" cy="3070101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CEC7D507-CE3A-4D43-B794-335CCE000D59}"/>
              </a:ext>
            </a:extLst>
          </p:cNvPr>
          <p:cNvSpPr/>
          <p:nvPr/>
        </p:nvSpPr>
        <p:spPr>
          <a:xfrm>
            <a:off x="4865005" y="3398892"/>
            <a:ext cx="187220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08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5105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1" dirty="0"/>
              <a:t>Listing the “References”</a:t>
            </a:r>
          </a:p>
          <a:p>
            <a:r>
              <a:rPr lang="en-US" sz="2000" dirty="0"/>
              <a:t>If the same author published more than one paper in different year, list the references from the oldest to the newest.  </a:t>
            </a:r>
          </a:p>
          <a:p>
            <a:pPr marL="114300" indent="0">
              <a:buNone/>
            </a:pPr>
            <a:endParaRPr lang="en-US" sz="1400" dirty="0"/>
          </a:p>
          <a:p>
            <a:r>
              <a:rPr lang="en-US" sz="1600" dirty="0" err="1"/>
              <a:t>Charoensukmongkol</a:t>
            </a:r>
            <a:r>
              <a:rPr lang="en-US" sz="1600" dirty="0"/>
              <a:t>, P. (2016). The role of mindfulness on employee </a:t>
            </a:r>
            <a:br>
              <a:rPr lang="en-US" sz="1600" dirty="0"/>
            </a:br>
            <a:r>
              <a:rPr lang="en-US" sz="1600" dirty="0"/>
              <a:t>      psychological reactions to mergers and acquisitions. </a:t>
            </a:r>
            <a:r>
              <a:rPr lang="en-US" sz="1600" i="1" dirty="0"/>
              <a:t>Journal of   </a:t>
            </a:r>
            <a:br>
              <a:rPr lang="en-US" sz="1600" i="1" dirty="0"/>
            </a:br>
            <a:r>
              <a:rPr lang="en-US" sz="1600" i="1" dirty="0"/>
              <a:t>      Organizational Change Management</a:t>
            </a:r>
            <a:r>
              <a:rPr lang="en-US" sz="1600" dirty="0"/>
              <a:t>,</a:t>
            </a:r>
            <a:r>
              <a:rPr lang="en-US" sz="1600" i="1" dirty="0"/>
              <a:t> 29</a:t>
            </a:r>
            <a:r>
              <a:rPr lang="en-US" sz="1600" dirty="0"/>
              <a:t>(5), 816-831.  </a:t>
            </a:r>
            <a:br>
              <a:rPr lang="en-US" sz="1600" dirty="0"/>
            </a:br>
            <a:r>
              <a:rPr lang="en-US" sz="1600" dirty="0"/>
              <a:t>      https://doi.org/10.1108/JOCM-05-2015-0068 </a:t>
            </a:r>
          </a:p>
          <a:p>
            <a:endParaRPr lang="en-US" sz="1600" dirty="0"/>
          </a:p>
          <a:p>
            <a:r>
              <a:rPr lang="en-US" sz="1600" dirty="0" err="1"/>
              <a:t>Charoensukmongkol</a:t>
            </a:r>
            <a:r>
              <a:rPr lang="en-US" sz="1600" dirty="0"/>
              <a:t>, P. (2019). The role of mindfulness in reducing English </a:t>
            </a:r>
            <a:br>
              <a:rPr lang="en-US" sz="1600" dirty="0"/>
            </a:br>
            <a:r>
              <a:rPr lang="en-US" sz="1600" dirty="0"/>
              <a:t>      language anxiety among Thai college students. </a:t>
            </a:r>
            <a:r>
              <a:rPr lang="en-US" sz="1600" i="1" dirty="0"/>
              <a:t>International Journal of </a:t>
            </a:r>
            <a:br>
              <a:rPr lang="en-US" sz="1600" i="1" dirty="0"/>
            </a:br>
            <a:r>
              <a:rPr lang="en-US" sz="1600" i="1" dirty="0"/>
              <a:t>      Bilingual Education and Bilingualism</a:t>
            </a:r>
            <a:r>
              <a:rPr lang="en-US" sz="1600" dirty="0"/>
              <a:t>,</a:t>
            </a:r>
            <a:r>
              <a:rPr lang="en-US" sz="1600" i="1" dirty="0"/>
              <a:t> 22</a:t>
            </a:r>
            <a:r>
              <a:rPr lang="en-US" sz="1600" dirty="0"/>
              <a:t>(4), 414-427. </a:t>
            </a:r>
            <a:br>
              <a:rPr lang="en-US" sz="1600" dirty="0"/>
            </a:br>
            <a:r>
              <a:rPr lang="en-US" sz="1600" dirty="0"/>
              <a:t>      https://doi.org/10.1080/13670050.2016.1264359 </a:t>
            </a:r>
          </a:p>
          <a:p>
            <a:endParaRPr lang="en-US" sz="3600" dirty="0"/>
          </a:p>
          <a:p>
            <a:r>
              <a:rPr lang="en-US" sz="1600" dirty="0"/>
              <a:t>The study of </a:t>
            </a:r>
            <a:r>
              <a:rPr lang="en-US" sz="1600" dirty="0" err="1">
                <a:solidFill>
                  <a:srgbClr val="0033CC"/>
                </a:solidFill>
              </a:rPr>
              <a:t>Charoensukmongkol</a:t>
            </a:r>
            <a:r>
              <a:rPr lang="en-US" sz="1600" dirty="0">
                <a:solidFill>
                  <a:srgbClr val="0033CC"/>
                </a:solidFill>
              </a:rPr>
              <a:t> (2016, 2019)</a:t>
            </a:r>
            <a:r>
              <a:rPr lang="en-US" sz="1600" dirty="0"/>
              <a:t> supported the benefits of mindfulness.</a:t>
            </a:r>
          </a:p>
          <a:p>
            <a:r>
              <a:rPr lang="en-US" sz="1600" dirty="0"/>
              <a:t>The benefits of mindfulness are found in prior studies (</a:t>
            </a:r>
            <a:r>
              <a:rPr lang="en-US" sz="1600" dirty="0" err="1">
                <a:solidFill>
                  <a:srgbClr val="0033CC"/>
                </a:solidFill>
              </a:rPr>
              <a:t>Charoensukmongkol</a:t>
            </a:r>
            <a:r>
              <a:rPr lang="en-US" sz="1600" dirty="0">
                <a:solidFill>
                  <a:srgbClr val="0033CC"/>
                </a:solidFill>
              </a:rPr>
              <a:t>, 2016, 2019).</a:t>
            </a:r>
            <a:endParaRPr lang="en-US" sz="1600" dirty="0"/>
          </a:p>
          <a:p>
            <a:endParaRPr lang="en-US" sz="1800" dirty="0"/>
          </a:p>
          <a:p>
            <a:pPr marL="114300" indent="0">
              <a:buNone/>
            </a:pPr>
            <a:endParaRPr lang="en-US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39E29E-38A3-47FD-86A8-6EF7A7C0C95D}"/>
              </a:ext>
            </a:extLst>
          </p:cNvPr>
          <p:cNvSpPr txBox="1"/>
          <p:nvPr/>
        </p:nvSpPr>
        <p:spPr>
          <a:xfrm>
            <a:off x="107504" y="5661248"/>
            <a:ext cx="4242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In-text citation: </a:t>
            </a:r>
            <a:r>
              <a:rPr lang="en-US" dirty="0">
                <a:solidFill>
                  <a:srgbClr val="0033CC"/>
                </a:solidFill>
              </a:rPr>
              <a:t>list all years in the same (  )</a:t>
            </a:r>
          </a:p>
        </p:txBody>
      </p:sp>
    </p:spTree>
    <p:extLst>
      <p:ext uri="{BB962C8B-B14F-4D97-AF65-F5344CB8AC3E}">
        <p14:creationId xmlns:p14="http://schemas.microsoft.com/office/powerpoint/2010/main" val="1637128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1054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2800" b="1" dirty="0"/>
              <a:t>Listing the “References”</a:t>
            </a:r>
          </a:p>
          <a:p>
            <a:r>
              <a:rPr lang="en-US" sz="2000" dirty="0"/>
              <a:t>If the same author published more than one paper in the same year, put </a:t>
            </a:r>
            <a:br>
              <a:rPr lang="en-US" sz="2000" dirty="0"/>
            </a:br>
            <a:r>
              <a:rPr lang="en-US" sz="2000" dirty="0"/>
              <a:t>“a, b, c…” at the end of the year to separate them and list the references </a:t>
            </a:r>
            <a:br>
              <a:rPr lang="en-US" sz="2000" dirty="0"/>
            </a:br>
            <a:r>
              <a:rPr lang="en-US" sz="2000" dirty="0"/>
              <a:t>by the alphabetical order of the paper title.  </a:t>
            </a:r>
          </a:p>
          <a:p>
            <a:pPr marL="114300" indent="0">
              <a:buNone/>
            </a:pPr>
            <a:endParaRPr lang="en-US" sz="2400" dirty="0"/>
          </a:p>
          <a:p>
            <a:r>
              <a:rPr lang="en-US" sz="1900" dirty="0" err="1"/>
              <a:t>Charoensukmongkol</a:t>
            </a:r>
            <a:r>
              <a:rPr lang="en-US" sz="1900" dirty="0"/>
              <a:t>, P. (2014a). Benefits of Mindfulness Meditation </a:t>
            </a:r>
            <a:br>
              <a:rPr lang="en-US" sz="1900" dirty="0"/>
            </a:br>
            <a:r>
              <a:rPr lang="en-US" sz="1900" dirty="0"/>
              <a:t>       on Emotional Intelligence, General Self-Efficacy, and Perceived    </a:t>
            </a:r>
            <a:br>
              <a:rPr lang="en-US" sz="1900" dirty="0"/>
            </a:br>
            <a:r>
              <a:rPr lang="en-US" sz="1900" dirty="0"/>
              <a:t>       Stress: Evidence from Thailand. </a:t>
            </a:r>
            <a:r>
              <a:rPr lang="en-US" sz="1900" i="1" dirty="0"/>
              <a:t>Journal of Spirituality in Mental </a:t>
            </a:r>
            <a:br>
              <a:rPr lang="en-US" sz="1900" i="1" dirty="0"/>
            </a:br>
            <a:r>
              <a:rPr lang="en-US" sz="1900" i="1" dirty="0"/>
              <a:t>       Health</a:t>
            </a:r>
            <a:r>
              <a:rPr lang="en-US" sz="1900" dirty="0"/>
              <a:t>,</a:t>
            </a:r>
            <a:r>
              <a:rPr lang="en-US" sz="1900" i="1" dirty="0"/>
              <a:t> 16</a:t>
            </a:r>
            <a:r>
              <a:rPr lang="en-US" sz="1900" dirty="0"/>
              <a:t>(3), 171-192. https://doi.org/10.1080/19349637.2014.925364 </a:t>
            </a:r>
          </a:p>
          <a:p>
            <a:endParaRPr lang="en-US" sz="1900" dirty="0"/>
          </a:p>
          <a:p>
            <a:r>
              <a:rPr lang="en-US" sz="1900" dirty="0" err="1"/>
              <a:t>Charoensukmongkol</a:t>
            </a:r>
            <a:r>
              <a:rPr lang="en-US" sz="1900" dirty="0"/>
              <a:t>, P. (2014b). Cultural Intelligence and Export </a:t>
            </a:r>
            <a:br>
              <a:rPr lang="en-US" sz="1900" dirty="0"/>
            </a:br>
            <a:r>
              <a:rPr lang="en-US" sz="1900" dirty="0"/>
              <a:t>       Performance of Small and Medium Enterprises in Thailand: Mediating </a:t>
            </a:r>
            <a:br>
              <a:rPr lang="en-US" sz="1900" dirty="0"/>
            </a:br>
            <a:r>
              <a:rPr lang="en-US" sz="1900" dirty="0"/>
              <a:t>       Roles of Organizational Capabilities. </a:t>
            </a:r>
            <a:r>
              <a:rPr lang="en-US" sz="1900" i="1" dirty="0"/>
              <a:t>International Small Business Journal</a:t>
            </a:r>
            <a:r>
              <a:rPr lang="en-US" sz="1900" dirty="0"/>
              <a:t>,</a:t>
            </a:r>
            <a:r>
              <a:rPr lang="en-US" sz="1900" i="1" dirty="0"/>
              <a:t> </a:t>
            </a:r>
            <a:br>
              <a:rPr lang="en-US" sz="1900" i="1" dirty="0"/>
            </a:br>
            <a:r>
              <a:rPr lang="en-US" sz="1900" i="1" dirty="0"/>
              <a:t>       34</a:t>
            </a:r>
            <a:r>
              <a:rPr lang="en-US" sz="1900" dirty="0"/>
              <a:t>(1), 1-18. https://doi.org/10.1177/0266242614539364 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700" dirty="0" err="1">
                <a:solidFill>
                  <a:srgbClr val="0033CC"/>
                </a:solidFill>
              </a:rPr>
              <a:t>Charoensukmongkol</a:t>
            </a:r>
            <a:r>
              <a:rPr lang="en-US" sz="1700" dirty="0">
                <a:solidFill>
                  <a:srgbClr val="0033CC"/>
                </a:solidFill>
              </a:rPr>
              <a:t> (2014a, 2014b)</a:t>
            </a:r>
            <a:r>
              <a:rPr lang="en-US" sz="1700" dirty="0"/>
              <a:t> previously used PLS-SEM to analyze the data.</a:t>
            </a:r>
          </a:p>
          <a:p>
            <a:r>
              <a:rPr lang="en-US" sz="1700" dirty="0"/>
              <a:t>PLS-SEM has been frequently used in prior studies </a:t>
            </a:r>
            <a:r>
              <a:rPr lang="en-US" sz="1700" dirty="0">
                <a:solidFill>
                  <a:srgbClr val="0033CC"/>
                </a:solidFill>
              </a:rPr>
              <a:t>(</a:t>
            </a:r>
            <a:r>
              <a:rPr lang="en-US" sz="1700" dirty="0" err="1">
                <a:solidFill>
                  <a:srgbClr val="0033CC"/>
                </a:solidFill>
              </a:rPr>
              <a:t>Charoensukmongkol</a:t>
            </a:r>
            <a:r>
              <a:rPr lang="en-US" sz="1700" dirty="0">
                <a:solidFill>
                  <a:srgbClr val="0033CC"/>
                </a:solidFill>
              </a:rPr>
              <a:t>, 2014a, 2014b)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E84A4B-9653-4F53-9993-65B6A687939A}"/>
              </a:ext>
            </a:extLst>
          </p:cNvPr>
          <p:cNvSpPr txBox="1"/>
          <p:nvPr/>
        </p:nvSpPr>
        <p:spPr>
          <a:xfrm>
            <a:off x="179512" y="5661248"/>
            <a:ext cx="5547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33CC"/>
                </a:solidFill>
              </a:rPr>
              <a:t>In-text citation: </a:t>
            </a:r>
            <a:r>
              <a:rPr lang="en-US" dirty="0">
                <a:solidFill>
                  <a:srgbClr val="0033CC"/>
                </a:solidFill>
              </a:rPr>
              <a:t>list all years with a, b, c,… in the same (  )</a:t>
            </a:r>
          </a:p>
        </p:txBody>
      </p:sp>
    </p:spTree>
    <p:extLst>
      <p:ext uri="{BB962C8B-B14F-4D97-AF65-F5344CB8AC3E}">
        <p14:creationId xmlns:p14="http://schemas.microsoft.com/office/powerpoint/2010/main" val="1621580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Direct quotation</a:t>
            </a:r>
          </a:p>
          <a:p>
            <a:pPr lvl="1"/>
            <a:r>
              <a:rPr lang="en-US" sz="2800" dirty="0"/>
              <a:t>A direct quotation is a report of the exact words of an author.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Put the direct quoted content inside the</a:t>
            </a:r>
            <a:br>
              <a:rPr lang="en-US" sz="2800" dirty="0"/>
            </a:br>
            <a:r>
              <a:rPr lang="en-US" sz="2800" dirty="0"/>
              <a:t>“quotation marks” and mention the page number of the document from which the content was taken.</a:t>
            </a:r>
          </a:p>
        </p:txBody>
      </p:sp>
    </p:spTree>
    <p:extLst>
      <p:ext uri="{BB962C8B-B14F-4D97-AF65-F5344CB8AC3E}">
        <p14:creationId xmlns:p14="http://schemas.microsoft.com/office/powerpoint/2010/main" val="2609046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000" b="1" dirty="0"/>
              <a:t>In-text “Citation” - direct quotation</a:t>
            </a:r>
          </a:p>
          <a:p>
            <a:pPr lvl="1"/>
            <a:r>
              <a:rPr lang="en-US" dirty="0"/>
              <a:t>Thomas (2006) suggested that </a:t>
            </a:r>
            <a:r>
              <a:rPr lang="en-US" b="1" dirty="0">
                <a:solidFill>
                  <a:srgbClr val="0033CC"/>
                </a:solidFill>
              </a:rPr>
              <a:t>“</a:t>
            </a:r>
            <a:r>
              <a:rPr lang="en-US" dirty="0">
                <a:solidFill>
                  <a:srgbClr val="0033CC"/>
                </a:solidFill>
              </a:rPr>
              <a:t>the concept of intelligence has been notoriously hard to define</a:t>
            </a:r>
            <a:r>
              <a:rPr lang="en-US" b="1" dirty="0">
                <a:solidFill>
                  <a:srgbClr val="0033CC"/>
                </a:solidFill>
              </a:rPr>
              <a:t>”</a:t>
            </a:r>
            <a:r>
              <a:rPr lang="en-US" dirty="0"/>
              <a:t> (p.79).</a:t>
            </a:r>
          </a:p>
          <a:p>
            <a:pPr marL="411480" lvl="1" indent="0">
              <a:buNone/>
            </a:pPr>
            <a:endParaRPr lang="en-US" b="1" dirty="0"/>
          </a:p>
          <a:p>
            <a:pPr marL="411480" lvl="1" indent="0">
              <a:buNone/>
            </a:pPr>
            <a:r>
              <a:rPr lang="en-US" b="1" dirty="0"/>
              <a:t>OR</a:t>
            </a:r>
          </a:p>
          <a:p>
            <a:pPr lvl="1"/>
            <a:endParaRPr lang="en-US" b="1" dirty="0"/>
          </a:p>
          <a:p>
            <a:pPr marL="708660" lvl="2">
              <a:buClr>
                <a:schemeClr val="accent1"/>
              </a:buClr>
            </a:pPr>
            <a:r>
              <a:rPr lang="en-US" sz="2000" dirty="0"/>
              <a:t>Thomas (2006: p.79) suggested that </a:t>
            </a:r>
            <a:r>
              <a:rPr lang="en-US" sz="2000" dirty="0">
                <a:solidFill>
                  <a:srgbClr val="0033CC"/>
                </a:solidFill>
              </a:rPr>
              <a:t>“the concept of intelligence has been notoriously hard to define”</a:t>
            </a:r>
            <a:r>
              <a:rPr lang="en-US" sz="2000" dirty="0"/>
              <a:t>.</a:t>
            </a:r>
          </a:p>
          <a:p>
            <a:pPr marL="708660" lvl="2">
              <a:buClr>
                <a:schemeClr val="accent1"/>
              </a:buClr>
            </a:pPr>
            <a:endParaRPr lang="en-US" sz="2000" dirty="0"/>
          </a:p>
          <a:p>
            <a:pPr marL="708660" lvl="2">
              <a:buClr>
                <a:schemeClr val="accent1"/>
              </a:buClr>
            </a:pPr>
            <a:endParaRPr lang="en-US" sz="2000" dirty="0"/>
          </a:p>
          <a:p>
            <a:pPr marL="114300" lvl="1" indent="0">
              <a:buClr>
                <a:schemeClr val="accent1"/>
              </a:buClr>
              <a:buNone/>
            </a:pPr>
            <a:r>
              <a:rPr lang="en-US" sz="2400" b="1" dirty="0">
                <a:solidFill>
                  <a:srgbClr val="0033CC"/>
                </a:solidFill>
              </a:rPr>
              <a:t>Note</a:t>
            </a:r>
          </a:p>
          <a:p>
            <a:pPr marL="480060" lvl="2" indent="0">
              <a:buClr>
                <a:schemeClr val="accent1"/>
              </a:buClr>
              <a:buNone/>
            </a:pPr>
            <a:r>
              <a:rPr lang="en-US" sz="2400" dirty="0">
                <a:solidFill>
                  <a:srgbClr val="0033CC"/>
                </a:solidFill>
              </a:rPr>
              <a:t>This method can be use when the content is </a:t>
            </a:r>
            <a:br>
              <a:rPr lang="en-US" sz="2400" dirty="0">
                <a:solidFill>
                  <a:srgbClr val="0033CC"/>
                </a:solidFill>
              </a:rPr>
            </a:br>
            <a:r>
              <a:rPr lang="en-US" sz="2400" u="sng" dirty="0">
                <a:solidFill>
                  <a:srgbClr val="0033CC"/>
                </a:solidFill>
              </a:rPr>
              <a:t>less than 40 words</a:t>
            </a:r>
            <a:r>
              <a:rPr lang="en-US" sz="2400" dirty="0">
                <a:solidFill>
                  <a:srgbClr val="0033CC"/>
                </a:solidFill>
              </a:rPr>
              <a:t>.</a:t>
            </a:r>
          </a:p>
          <a:p>
            <a:endParaRPr lang="en-US" sz="1800" dirty="0"/>
          </a:p>
        </p:txBody>
      </p:sp>
      <p:sp>
        <p:nvSpPr>
          <p:cNvPr id="4" name="Left Arrow 3"/>
          <p:cNvSpPr/>
          <p:nvPr/>
        </p:nvSpPr>
        <p:spPr>
          <a:xfrm rot="2278841">
            <a:off x="5160253" y="2608609"/>
            <a:ext cx="533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 rot="13657390">
            <a:off x="2521627" y="3306241"/>
            <a:ext cx="533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64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In-text “Citation” – long direct quotation</a:t>
            </a:r>
          </a:p>
          <a:p>
            <a:pPr lvl="1"/>
            <a:r>
              <a:rPr lang="en-US" sz="2400" dirty="0"/>
              <a:t>Place direct quotations that are </a:t>
            </a:r>
            <a:r>
              <a:rPr lang="en-US" sz="2400" b="1" u="sng" dirty="0">
                <a:solidFill>
                  <a:srgbClr val="0033CC"/>
                </a:solidFill>
              </a:rPr>
              <a:t>40 words or longer</a:t>
            </a:r>
            <a:r>
              <a:rPr lang="en-US" sz="2400" dirty="0"/>
              <a:t> in a free-standing block of typewritten lines, and omit quotation marks.  Start the quotation on a new line, indented 1/2 inch from the left margin</a:t>
            </a:r>
            <a:endParaRPr lang="en-US" sz="2400" b="1" dirty="0"/>
          </a:p>
          <a:p>
            <a:pPr marL="411480" lvl="1" indent="0">
              <a:buNone/>
            </a:pPr>
            <a:r>
              <a:rPr lang="en-US" sz="2800" b="1" dirty="0"/>
              <a:t>Example:</a:t>
            </a:r>
          </a:p>
          <a:p>
            <a:pPr marL="708660" lvl="2">
              <a:buClr>
                <a:schemeClr val="accent1"/>
              </a:buClr>
            </a:pPr>
            <a:r>
              <a:rPr lang="en-US" sz="2400" dirty="0"/>
              <a:t>Thomas (2006) suggested that:</a:t>
            </a:r>
            <a:endParaRPr lang="en-US" sz="2400" dirty="0">
              <a:solidFill>
                <a:srgbClr val="0033CC"/>
              </a:solidFill>
            </a:endParaRPr>
          </a:p>
          <a:p>
            <a:pPr marL="1051560" lvl="3" indent="0">
              <a:buNone/>
            </a:pPr>
            <a:r>
              <a:rPr lang="en-US" sz="1900" dirty="0"/>
              <a:t>     Social and emotional intelligence share some attributes with CQ  </a:t>
            </a:r>
            <a:br>
              <a:rPr lang="en-US" sz="1900" dirty="0"/>
            </a:br>
            <a:r>
              <a:rPr lang="en-US" sz="1900" dirty="0"/>
              <a:t>     such as the idea that intelligence is inherently multidimensional </a:t>
            </a:r>
            <a:br>
              <a:rPr lang="en-US" sz="1900" dirty="0"/>
            </a:br>
            <a:r>
              <a:rPr lang="en-US" sz="1900" dirty="0"/>
              <a:t>     involving behavioral as well as cognitive facets. However, while </a:t>
            </a:r>
            <a:br>
              <a:rPr lang="en-US" sz="1900" dirty="0"/>
            </a:br>
            <a:r>
              <a:rPr lang="en-US" sz="1900" dirty="0"/>
              <a:t>     social and emotional intelligence may be meaningful within one    </a:t>
            </a:r>
            <a:br>
              <a:rPr lang="en-US" sz="1900" dirty="0"/>
            </a:br>
            <a:r>
              <a:rPr lang="en-US" sz="1900" dirty="0"/>
              <a:t>     specific cultural setting, they may not apply in another. </a:t>
            </a:r>
            <a:r>
              <a:rPr lang="en-US" sz="1900" dirty="0">
                <a:solidFill>
                  <a:srgbClr val="0033CC"/>
                </a:solidFill>
              </a:rPr>
              <a:t>(p.80)</a:t>
            </a:r>
            <a:r>
              <a:rPr lang="en-US" sz="1900" dirty="0"/>
              <a:t>.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F7E4B73E-ECFB-47B8-B989-5F31D5FCFAB7}"/>
              </a:ext>
            </a:extLst>
          </p:cNvPr>
          <p:cNvSpPr/>
          <p:nvPr/>
        </p:nvSpPr>
        <p:spPr>
          <a:xfrm rot="5400000">
            <a:off x="1416362" y="4911778"/>
            <a:ext cx="157050" cy="551018"/>
          </a:xfrm>
          <a:prstGeom prst="rightBrac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431447-1DE1-4BB9-A62E-00124258EF21}"/>
              </a:ext>
            </a:extLst>
          </p:cNvPr>
          <p:cNvSpPr txBox="1"/>
          <p:nvPr/>
        </p:nvSpPr>
        <p:spPr>
          <a:xfrm>
            <a:off x="1115616" y="5257800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0.5 inch</a:t>
            </a:r>
          </a:p>
        </p:txBody>
      </p:sp>
    </p:spTree>
    <p:extLst>
      <p:ext uri="{BB962C8B-B14F-4D97-AF65-F5344CB8AC3E}">
        <p14:creationId xmlns:p14="http://schemas.microsoft.com/office/powerpoint/2010/main" val="3653336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EndNote: Referencing software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EndNote </a:t>
            </a:r>
            <a:r>
              <a:rPr lang="en-US" sz="2400" dirty="0"/>
              <a:t>is a commercial reference management software package, used to manage bibliographies and references when writing essays and articles</a:t>
            </a:r>
          </a:p>
          <a:p>
            <a:endParaRPr lang="en-US" sz="2400" b="1" dirty="0"/>
          </a:p>
          <a:p>
            <a:r>
              <a:rPr lang="en-US" sz="2400" dirty="0"/>
              <a:t>Endnote is “required” for “students who do a “thesis/dissertation”</a:t>
            </a:r>
          </a:p>
          <a:p>
            <a:endParaRPr lang="en-US" sz="2400" b="1" dirty="0"/>
          </a:p>
          <a:p>
            <a:r>
              <a:rPr lang="en-US" sz="2400" b="1" dirty="0"/>
              <a:t>The software can be requested from the NIDA library:</a:t>
            </a:r>
          </a:p>
          <a:p>
            <a:pPr lvl="1"/>
            <a:r>
              <a:rPr lang="en-US" sz="1900" dirty="0">
                <a:hlinkClick r:id="rId2"/>
              </a:rPr>
              <a:t>https://library.nida.ac.th/2015/index.php/th/service/inlibrary/inlibrary/announcement/391-endnote20</a:t>
            </a:r>
            <a:endParaRPr lang="en-US" sz="1900" dirty="0"/>
          </a:p>
          <a:p>
            <a:pPr lvl="1"/>
            <a:endParaRPr lang="en-US" sz="2200" dirty="0"/>
          </a:p>
          <a:p>
            <a:pPr marL="411480" lvl="1" indent="0">
              <a:buNone/>
            </a:pPr>
            <a:r>
              <a:rPr lang="en-US" sz="2200" dirty="0"/>
              <a:t>Only the “Windows” version can also be downloaded directly from:</a:t>
            </a:r>
          </a:p>
          <a:p>
            <a:pPr lvl="1"/>
            <a:r>
              <a:rPr lang="en-US" sz="1900" dirty="0">
                <a:hlinkClick r:id="rId3"/>
              </a:rPr>
              <a:t>https://nida365-my.sharepoint.com/:u:/g/personal/peerayuth_c_nida_ac_th/EYaBCKVxvMVKtWGHmWwMAnkBld-YZ0yB09-rNNEFteMgjA?e=AzPhXG</a:t>
            </a:r>
            <a:endParaRPr lang="en-US" sz="1900" dirty="0"/>
          </a:p>
          <a:p>
            <a:pPr lvl="1"/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873907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5105400"/>
          </a:xfrm>
        </p:spPr>
        <p:txBody>
          <a:bodyPr>
            <a:normAutofit lnSpcReduction="10000"/>
          </a:bodyPr>
          <a:lstStyle/>
          <a:p>
            <a:pPr marL="628650" indent="-514350">
              <a:buFont typeface="+mj-lt"/>
              <a:buAutoNum type="arabicPeriod"/>
            </a:pPr>
            <a:r>
              <a:rPr lang="en-US" sz="3200" b="1" dirty="0"/>
              <a:t>Submit anything to “Turnitin Assignment”</a:t>
            </a:r>
          </a:p>
          <a:p>
            <a:pPr marL="628650" indent="-514350">
              <a:buFont typeface="+mj-lt"/>
              <a:buAutoNum type="arabicPeriod"/>
            </a:pPr>
            <a:endParaRPr lang="en-US" sz="3200" b="1" dirty="0"/>
          </a:p>
          <a:p>
            <a:pPr marL="628650" indent="-514350">
              <a:buFont typeface="+mj-lt"/>
              <a:buAutoNum type="arabicPeriod"/>
            </a:pPr>
            <a:endParaRPr lang="en-US" sz="3200" b="1" dirty="0"/>
          </a:p>
          <a:p>
            <a:pPr marL="628650" indent="-514350">
              <a:buFont typeface="+mj-lt"/>
              <a:buAutoNum type="arabicPeriod"/>
            </a:pPr>
            <a:endParaRPr lang="en-US" sz="3200" b="1" dirty="0"/>
          </a:p>
          <a:p>
            <a:pPr marL="628650" indent="-514350">
              <a:buFont typeface="+mj-lt"/>
              <a:buAutoNum type="arabicPeriod"/>
            </a:pPr>
            <a:endParaRPr lang="en-US" sz="3200" b="1" dirty="0"/>
          </a:p>
          <a:p>
            <a:pPr marL="628650" indent="-514350">
              <a:buFont typeface="+mj-lt"/>
              <a:buAutoNum type="arabicPeriod"/>
            </a:pPr>
            <a:r>
              <a:rPr lang="en-US" sz="3200" b="1" dirty="0"/>
              <a:t>Create citations and references of 3 journal articles (similar to the example).</a:t>
            </a:r>
          </a:p>
          <a:p>
            <a:pPr marL="114300" indent="0">
              <a:buNone/>
            </a:pPr>
            <a:endParaRPr lang="en-US" sz="3200" b="1" dirty="0"/>
          </a:p>
          <a:p>
            <a:pPr marL="114300" indent="0">
              <a:buNone/>
            </a:pPr>
            <a:r>
              <a:rPr lang="en-US" sz="3200" b="1" dirty="0"/>
              <a:t>Deadline: October 7</a:t>
            </a:r>
            <a:endParaRPr lang="en-US" sz="3000" b="1" dirty="0"/>
          </a:p>
          <a:p>
            <a:pPr marL="114300" indent="0">
              <a:buNone/>
            </a:pPr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34366E-CA3D-4AD0-A105-F1A083CE0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075" y="2204864"/>
            <a:ext cx="7392825" cy="872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49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153400" cy="5410200"/>
          </a:xfrm>
        </p:spPr>
        <p:txBody>
          <a:bodyPr>
            <a:normAutofit/>
          </a:bodyPr>
          <a:lstStyle/>
          <a:p>
            <a:r>
              <a:rPr lang="en-US" sz="3200" dirty="0"/>
              <a:t>How to avoid Plagiarism</a:t>
            </a:r>
          </a:p>
          <a:p>
            <a:pPr lvl="1"/>
            <a:r>
              <a:rPr lang="en-US" sz="2800" dirty="0"/>
              <a:t>Paraphrase or write the content in your own words.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Cite the sources of the information that are used in the report.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2190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There are many styles of formatting citation and referencing</a:t>
            </a:r>
          </a:p>
          <a:p>
            <a:endParaRPr lang="en-US" sz="2800" dirty="0"/>
          </a:p>
          <a:p>
            <a:pPr lvl="1"/>
            <a:r>
              <a:rPr lang="en-US" sz="2800" dirty="0"/>
              <a:t>APA</a:t>
            </a:r>
          </a:p>
          <a:p>
            <a:pPr lvl="1"/>
            <a:r>
              <a:rPr lang="en-US" sz="2800" dirty="0"/>
              <a:t>MLA</a:t>
            </a:r>
          </a:p>
          <a:p>
            <a:pPr lvl="1"/>
            <a:r>
              <a:rPr lang="en-US" sz="2800" dirty="0"/>
              <a:t>Chicago</a:t>
            </a:r>
          </a:p>
          <a:p>
            <a:pPr lvl="1"/>
            <a:r>
              <a:rPr lang="en-US" sz="2800" dirty="0"/>
              <a:t>Harvard</a:t>
            </a:r>
          </a:p>
          <a:p>
            <a:pPr lvl="1"/>
            <a:r>
              <a:rPr lang="en-US" sz="2800" dirty="0"/>
              <a:t>Turabian</a:t>
            </a:r>
          </a:p>
          <a:p>
            <a:pPr lvl="1"/>
            <a:r>
              <a:rPr lang="en-US" sz="2800" dirty="0"/>
              <a:t>IEEE</a:t>
            </a:r>
          </a:p>
          <a:p>
            <a:pPr lvl="1"/>
            <a:r>
              <a:rPr lang="en-US" sz="2800" dirty="0"/>
              <a:t>Etc.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899592" y="2788278"/>
            <a:ext cx="1008112" cy="64807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249763-345A-4286-8BFE-CDF5C45B99C7}"/>
              </a:ext>
            </a:extLst>
          </p:cNvPr>
          <p:cNvSpPr/>
          <p:nvPr/>
        </p:nvSpPr>
        <p:spPr>
          <a:xfrm>
            <a:off x="1691770" y="2882616"/>
            <a:ext cx="6117859" cy="528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is the style that is used by NIDA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D5CBDE-35CC-4A68-91E7-CE314AB9D4A0}"/>
              </a:ext>
            </a:extLst>
          </p:cNvPr>
          <p:cNvSpPr txBox="1">
            <a:spLocks/>
          </p:cNvSpPr>
          <p:nvPr/>
        </p:nvSpPr>
        <p:spPr>
          <a:xfrm>
            <a:off x="3275856" y="3645024"/>
            <a:ext cx="4729336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33CC"/>
                </a:solidFill>
              </a:rPr>
              <a:t>APA style (American Psychological Association) is developed by Social and behavioral scientist to standardize scientific writing and referencing.</a:t>
            </a:r>
          </a:p>
        </p:txBody>
      </p:sp>
    </p:spTree>
    <p:extLst>
      <p:ext uri="{BB962C8B-B14F-4D97-AF65-F5344CB8AC3E}">
        <p14:creationId xmlns:p14="http://schemas.microsoft.com/office/powerpoint/2010/main" val="419542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In-text “Citation”</a:t>
            </a:r>
          </a:p>
          <a:p>
            <a:pPr lvl="1"/>
            <a:r>
              <a:rPr lang="en-US" sz="2800" dirty="0"/>
              <a:t>An in-text citation gives the author of the source and the year of publication in parentheses</a:t>
            </a:r>
          </a:p>
          <a:p>
            <a:pPr lvl="1"/>
            <a:endParaRPr lang="en-US" sz="2800" b="1" dirty="0"/>
          </a:p>
          <a:p>
            <a:r>
              <a:rPr lang="en-US" sz="2800" b="1" dirty="0"/>
              <a:t>Entry in the list of “References”</a:t>
            </a:r>
          </a:p>
          <a:p>
            <a:pPr lvl="1"/>
            <a:r>
              <a:rPr lang="en-US" sz="2800" dirty="0"/>
              <a:t>At the end of the paper, a list of references provides publication information about the source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1801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8316416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In-text “Citation”: examples</a:t>
            </a:r>
          </a:p>
          <a:p>
            <a:pPr lvl="1"/>
            <a:r>
              <a:rPr lang="en-US" sz="2400" b="1" dirty="0">
                <a:solidFill>
                  <a:srgbClr val="0033CC"/>
                </a:solidFill>
              </a:rPr>
              <a:t>Sammy (2012)</a:t>
            </a:r>
            <a:r>
              <a:rPr lang="en-US" sz="2400" dirty="0"/>
              <a:t> mentioned that….</a:t>
            </a:r>
          </a:p>
          <a:p>
            <a:pPr lvl="1"/>
            <a:r>
              <a:rPr lang="en-US" sz="2400" dirty="0"/>
              <a:t>According to </a:t>
            </a:r>
            <a:r>
              <a:rPr lang="en-US" sz="2400" b="1" dirty="0">
                <a:solidFill>
                  <a:srgbClr val="0033CC"/>
                </a:solidFill>
              </a:rPr>
              <a:t>Newton (1984)</a:t>
            </a:r>
            <a:r>
              <a:rPr lang="en-US" sz="2400" dirty="0"/>
              <a:t>….</a:t>
            </a:r>
          </a:p>
          <a:p>
            <a:pPr lvl="1"/>
            <a:r>
              <a:rPr lang="en-US" sz="2400" dirty="0"/>
              <a:t>This idea is supported by </a:t>
            </a:r>
            <a:r>
              <a:rPr lang="en-US" sz="2400" b="1" dirty="0">
                <a:solidFill>
                  <a:srgbClr val="0033CC"/>
                </a:solidFill>
              </a:rPr>
              <a:t>William (2014)</a:t>
            </a:r>
            <a:r>
              <a:rPr lang="en-US" sz="2400" dirty="0"/>
              <a:t>’s research.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A study showed that support from supervisor can affect performance of employees </a:t>
            </a:r>
            <a:r>
              <a:rPr lang="en-US" sz="2400" b="1" dirty="0">
                <a:solidFill>
                  <a:srgbClr val="0033CC"/>
                </a:solidFill>
              </a:rPr>
              <a:t>(Sammy, 2012).</a:t>
            </a:r>
            <a:endParaRPr lang="en-US" sz="2400" dirty="0"/>
          </a:p>
          <a:p>
            <a:pPr lvl="1"/>
            <a:r>
              <a:rPr lang="en-US" sz="2400" dirty="0"/>
              <a:t>Positive parenting style can have high impact on life success of children</a:t>
            </a:r>
            <a:r>
              <a:rPr lang="en-US" sz="2400" b="1" dirty="0">
                <a:solidFill>
                  <a:srgbClr val="0033CC"/>
                </a:solidFill>
              </a:rPr>
              <a:t>  (Newton, 1984).</a:t>
            </a:r>
          </a:p>
          <a:p>
            <a:pPr lvl="1"/>
            <a:r>
              <a:rPr lang="en-US" sz="2600" dirty="0"/>
              <a:t>Organizational change can make employees experience stress </a:t>
            </a:r>
            <a:r>
              <a:rPr lang="en-US" sz="2600" b="1" dirty="0">
                <a:solidFill>
                  <a:srgbClr val="0033CC"/>
                </a:solidFill>
              </a:rPr>
              <a:t>(</a:t>
            </a:r>
            <a:r>
              <a:rPr lang="en-US" sz="2400" b="1" dirty="0">
                <a:solidFill>
                  <a:srgbClr val="0033CC"/>
                </a:solidFill>
              </a:rPr>
              <a:t>William, 2014)</a:t>
            </a:r>
            <a:endParaRPr lang="en-US" sz="2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3717032"/>
            <a:ext cx="7272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67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In-text “Citation”</a:t>
            </a:r>
          </a:p>
          <a:p>
            <a:pPr lvl="1"/>
            <a:r>
              <a:rPr lang="en-US" sz="2800" dirty="0"/>
              <a:t>Last name of the author (publication year)</a:t>
            </a:r>
          </a:p>
          <a:p>
            <a:pPr marL="777240" lvl="2" indent="0">
              <a:buNone/>
            </a:pPr>
            <a:r>
              <a:rPr lang="en-US" sz="2600" b="1" dirty="0"/>
              <a:t>Or</a:t>
            </a:r>
            <a:r>
              <a:rPr lang="en-US" sz="2600" dirty="0"/>
              <a:t> </a:t>
            </a:r>
          </a:p>
          <a:p>
            <a:pPr lvl="1"/>
            <a:r>
              <a:rPr lang="en-US" sz="2800" dirty="0"/>
              <a:t>(Last name of the author, publication year)</a:t>
            </a:r>
          </a:p>
          <a:p>
            <a:pPr lvl="1"/>
            <a:endParaRPr lang="en-US" sz="2800" dirty="0"/>
          </a:p>
          <a:p>
            <a:pPr marL="411480" lvl="1" indent="0">
              <a:buNone/>
            </a:pPr>
            <a:r>
              <a:rPr lang="en-US" sz="2800" b="1" dirty="0"/>
              <a:t>For examples:</a:t>
            </a:r>
          </a:p>
          <a:p>
            <a:pPr lvl="1"/>
            <a:r>
              <a:rPr lang="en-US" sz="2800" dirty="0"/>
              <a:t>According to </a:t>
            </a:r>
            <a:r>
              <a:rPr lang="en-US" sz="2800" dirty="0">
                <a:solidFill>
                  <a:srgbClr val="0033CC"/>
                </a:solidFill>
              </a:rPr>
              <a:t>Thomas (2006)</a:t>
            </a:r>
            <a:r>
              <a:rPr lang="en-US" sz="2800" dirty="0"/>
              <a:t>, mindfulness was proposed as a factor that can help people develop cultural intelligent skills.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Mindfulness was proposed as a factor that can help people develop cultural intelligent skills </a:t>
            </a:r>
            <a:r>
              <a:rPr lang="en-US" sz="2800" dirty="0">
                <a:solidFill>
                  <a:srgbClr val="0033CC"/>
                </a:solidFill>
              </a:rPr>
              <a:t>(Thomas, 2006)</a:t>
            </a:r>
            <a:r>
              <a:rPr lang="en-US" sz="2800" dirty="0"/>
              <a:t>.</a:t>
            </a:r>
          </a:p>
          <a:p>
            <a:pPr lvl="1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4623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5105400"/>
          </a:xfrm>
        </p:spPr>
        <p:txBody>
          <a:bodyPr>
            <a:normAutofit/>
          </a:bodyPr>
          <a:lstStyle/>
          <a:p>
            <a:r>
              <a:rPr lang="en-US" sz="2800" b="1" dirty="0"/>
              <a:t>Required information for journal article</a:t>
            </a:r>
          </a:p>
          <a:p>
            <a:pPr lvl="1"/>
            <a:r>
              <a:rPr lang="en-US" sz="2800" dirty="0"/>
              <a:t>Author’s full name</a:t>
            </a:r>
          </a:p>
          <a:p>
            <a:pPr lvl="1"/>
            <a:r>
              <a:rPr lang="en-US" sz="2800" dirty="0"/>
              <a:t>Year of publication</a:t>
            </a:r>
          </a:p>
          <a:p>
            <a:pPr lvl="1"/>
            <a:r>
              <a:rPr lang="en-US" sz="2800" dirty="0"/>
              <a:t>Title of the paper</a:t>
            </a:r>
          </a:p>
          <a:p>
            <a:pPr lvl="1"/>
            <a:r>
              <a:rPr lang="en-US" sz="2800" dirty="0"/>
              <a:t>Journal name</a:t>
            </a:r>
          </a:p>
          <a:p>
            <a:pPr lvl="1"/>
            <a:r>
              <a:rPr lang="en-US" sz="2800" dirty="0"/>
              <a:t>Volume</a:t>
            </a:r>
          </a:p>
          <a:p>
            <a:pPr lvl="1"/>
            <a:r>
              <a:rPr lang="en-US" sz="2800" dirty="0"/>
              <a:t>Issue (or number)</a:t>
            </a:r>
          </a:p>
          <a:p>
            <a:pPr lvl="1"/>
            <a:r>
              <a:rPr lang="en-US" sz="2800" dirty="0"/>
              <a:t>Page range (from what page to what page)</a:t>
            </a:r>
          </a:p>
          <a:p>
            <a:pPr lvl="1"/>
            <a:r>
              <a:rPr lang="en-US" sz="2800" dirty="0"/>
              <a:t>Doi (Digital Object Identifier)</a:t>
            </a:r>
          </a:p>
          <a:p>
            <a:pPr lvl="2"/>
            <a:r>
              <a:rPr lang="en-US" sz="2400" dirty="0"/>
              <a:t>Usually start with “http://doi.org/”...then numbers</a:t>
            </a:r>
          </a:p>
        </p:txBody>
      </p:sp>
    </p:spTree>
    <p:extLst>
      <p:ext uri="{BB962C8B-B14F-4D97-AF65-F5344CB8AC3E}">
        <p14:creationId xmlns:p14="http://schemas.microsoft.com/office/powerpoint/2010/main" val="339996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1A1A01-F345-4B7E-9D2C-8CE4DC60B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652" y="2095577"/>
            <a:ext cx="6696744" cy="44329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 and Referencing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F575BE-04F2-46F4-9D7B-DF3A7450D069}"/>
              </a:ext>
            </a:extLst>
          </p:cNvPr>
          <p:cNvSpPr/>
          <p:nvPr/>
        </p:nvSpPr>
        <p:spPr>
          <a:xfrm>
            <a:off x="4684457" y="5245029"/>
            <a:ext cx="2655406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Authors’ full names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5A5B41-EDD4-4BF2-8213-54C7D9B9200E}"/>
              </a:ext>
            </a:extLst>
          </p:cNvPr>
          <p:cNvSpPr/>
          <p:nvPr/>
        </p:nvSpPr>
        <p:spPr>
          <a:xfrm>
            <a:off x="6532018" y="1191032"/>
            <a:ext cx="1568374" cy="646331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Page range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D241E9-A3F9-4040-8F26-AB42EA99DA33}"/>
              </a:ext>
            </a:extLst>
          </p:cNvPr>
          <p:cNvSpPr/>
          <p:nvPr/>
        </p:nvSpPr>
        <p:spPr>
          <a:xfrm>
            <a:off x="3988520" y="3052349"/>
            <a:ext cx="2655406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Year of publication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FD0BDD-2816-4AD4-B54C-3E791C5C5B71}"/>
              </a:ext>
            </a:extLst>
          </p:cNvPr>
          <p:cNvSpPr/>
          <p:nvPr/>
        </p:nvSpPr>
        <p:spPr>
          <a:xfrm>
            <a:off x="-28344" y="4437112"/>
            <a:ext cx="1226358" cy="923330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Title of the paper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36C4E-29C1-431F-8A3B-7E6240741274}"/>
              </a:ext>
            </a:extLst>
          </p:cNvPr>
          <p:cNvSpPr/>
          <p:nvPr/>
        </p:nvSpPr>
        <p:spPr>
          <a:xfrm>
            <a:off x="707867" y="1837363"/>
            <a:ext cx="2655406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Volume and Issue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2E6C6C-52DD-4B2D-8D8D-E6783BE810A6}"/>
              </a:ext>
            </a:extLst>
          </p:cNvPr>
          <p:cNvSpPr/>
          <p:nvPr/>
        </p:nvSpPr>
        <p:spPr>
          <a:xfrm>
            <a:off x="4558193" y="6254549"/>
            <a:ext cx="2655406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 algn="ctr"/>
            <a:r>
              <a:rPr lang="en-US" dirty="0">
                <a:solidFill>
                  <a:schemeClr val="bg1"/>
                </a:solidFill>
              </a:rPr>
              <a:t>Doi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E9F971-422F-42FA-B451-8CD3D8F1727F}"/>
              </a:ext>
            </a:extLst>
          </p:cNvPr>
          <p:cNvSpPr/>
          <p:nvPr/>
        </p:nvSpPr>
        <p:spPr>
          <a:xfrm>
            <a:off x="3979638" y="1374543"/>
            <a:ext cx="2032522" cy="369332"/>
          </a:xfrm>
          <a:prstGeom prst="rect">
            <a:avLst/>
          </a:prstGeom>
          <a:solidFill>
            <a:srgbClr val="0033CC"/>
          </a:solidFill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bg1"/>
                </a:solidFill>
              </a:rPr>
              <a:t>Journal name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930010-C8BE-41AF-B43E-D71E25D59A70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3853420" y="4975910"/>
            <a:ext cx="831037" cy="4537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99DC5F6-AE53-485B-BB8A-784FEB915A3E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3979638" y="6107634"/>
            <a:ext cx="578555" cy="33158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FAFFD75-35D4-46A9-9A75-E4C9283513E5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584835" y="3861048"/>
            <a:ext cx="744817" cy="576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2593E0C-C146-4380-BBC5-9A6294FEFB1E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4995899" y="1743875"/>
            <a:ext cx="0" cy="6401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499C069-9A04-4C1B-989D-4587D59BFF0C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6114766" y="1837363"/>
            <a:ext cx="1201439" cy="100641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54C4C5A-E821-4A5F-A999-B73F764B0AD3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2035570" y="2206695"/>
            <a:ext cx="1367838" cy="63708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1ECC1B-DFE3-492E-A97D-157E05645B45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5130999" y="2876741"/>
            <a:ext cx="185224" cy="1756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76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4902</TotalTime>
  <Words>1900</Words>
  <Application>Microsoft Office PowerPoint</Application>
  <PresentationFormat>On-screen Show (4:3)</PresentationFormat>
  <Paragraphs>214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</vt:lpstr>
      <vt:lpstr>Times New Roman</vt:lpstr>
      <vt:lpstr>Adjacency</vt:lpstr>
      <vt:lpstr>Bibliographic Citation and Referencing</vt:lpstr>
      <vt:lpstr>Academic Integrity</vt:lpstr>
      <vt:lpstr>Academic Integrity</vt:lpstr>
      <vt:lpstr>Citation and Referencing Styles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Citation and Referencing</vt:lpstr>
      <vt:lpstr>EndNote: Referencing software</vt:lpstr>
      <vt:lpstr>Assignments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peerayuth</dc:creator>
  <cp:lastModifiedBy>Peerayuth Charoensukmongkol</cp:lastModifiedBy>
  <cp:revision>182</cp:revision>
  <cp:lastPrinted>2019-09-07T08:39:11Z</cp:lastPrinted>
  <dcterms:created xsi:type="dcterms:W3CDTF">2013-06-03T17:57:07Z</dcterms:created>
  <dcterms:modified xsi:type="dcterms:W3CDTF">2024-09-28T10:20:13Z</dcterms:modified>
</cp:coreProperties>
</file>